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2" r:id="rId5"/>
    <p:sldId id="263" r:id="rId6"/>
    <p:sldId id="264" r:id="rId7"/>
    <p:sldId id="265" r:id="rId8"/>
    <p:sldId id="270" r:id="rId9"/>
    <p:sldId id="271" r:id="rId10"/>
    <p:sldId id="267" r:id="rId11"/>
    <p:sldId id="268" r:id="rId12"/>
    <p:sldId id="273" r:id="rId13"/>
    <p:sldId id="266" r:id="rId14"/>
    <p:sldId id="274" r:id="rId15"/>
    <p:sldId id="269" r:id="rId16"/>
    <p:sldId id="260" r:id="rId17"/>
    <p:sldId id="27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AB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72" autoAdjust="0"/>
    <p:restoredTop sz="94627"/>
  </p:normalViewPr>
  <p:slideViewPr>
    <p:cSldViewPr snapToGrid="0" snapToObjects="1">
      <p:cViewPr varScale="1">
        <p:scale>
          <a:sx n="46" d="100"/>
          <a:sy n="46" d="100"/>
        </p:scale>
        <p:origin x="73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4EAB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3806" y="1885933"/>
            <a:ext cx="9144000" cy="2387600"/>
          </a:xfr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3806" y="4393889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06" y="855629"/>
            <a:ext cx="1896492" cy="47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52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rgbClr val="4EAB45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3887018"/>
          </a:xfrm>
        </p:spPr>
        <p:txBody>
          <a:bodyPr vert="eaVert"/>
          <a:lstStyle>
            <a:lvl1pPr>
              <a:lnSpc>
                <a:spcPct val="100000"/>
              </a:lnSpc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>
              <a:lnSpc>
                <a:spcPct val="100000"/>
              </a:lnSpc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>
              <a:lnSpc>
                <a:spcPct val="100000"/>
              </a:lnSpc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>
              <a:lnSpc>
                <a:spcPct val="100000"/>
              </a:lnSpc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>
              <a:lnSpc>
                <a:spcPct val="100000"/>
              </a:lnSpc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853047"/>
            <a:ext cx="1295662" cy="32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190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158982"/>
          </a:xfrm>
        </p:spPr>
        <p:txBody>
          <a:bodyPr vert="eaVert"/>
          <a:lstStyle>
            <a:lvl1pPr>
              <a:defRPr b="1" i="0">
                <a:solidFill>
                  <a:srgbClr val="4EAB45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158982"/>
          </a:xfrm>
        </p:spPr>
        <p:txBody>
          <a:bodyPr vert="eaVert"/>
          <a:lstStyle>
            <a:lvl1pPr>
              <a:lnSpc>
                <a:spcPct val="100000"/>
              </a:lnSpc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>
              <a:lnSpc>
                <a:spcPct val="100000"/>
              </a:lnSpc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>
              <a:lnSpc>
                <a:spcPct val="100000"/>
              </a:lnSpc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>
              <a:lnSpc>
                <a:spcPct val="100000"/>
              </a:lnSpc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>
              <a:lnSpc>
                <a:spcPct val="100000"/>
              </a:lnSpc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853047"/>
            <a:ext cx="1295662" cy="32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55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rgbClr val="4EAB45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32495"/>
          </a:xfrm>
        </p:spPr>
        <p:txBody>
          <a:bodyPr/>
          <a:lstStyle>
            <a:lvl1pPr>
              <a:lnSpc>
                <a:spcPct val="100000"/>
              </a:lnSpc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>
              <a:lnSpc>
                <a:spcPct val="100000"/>
              </a:lnSpc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>
              <a:lnSpc>
                <a:spcPct val="100000"/>
              </a:lnSpc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>
              <a:lnSpc>
                <a:spcPct val="100000"/>
              </a:lnSpc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>
              <a:lnSpc>
                <a:spcPct val="100000"/>
              </a:lnSpc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853047"/>
            <a:ext cx="1295662" cy="32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30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942150"/>
            <a:ext cx="10515600" cy="2852737"/>
          </a:xfrm>
        </p:spPr>
        <p:txBody>
          <a:bodyPr anchor="b"/>
          <a:lstStyle>
            <a:lvl1pPr>
              <a:defRPr sz="6000" b="1" i="0">
                <a:solidFill>
                  <a:srgbClr val="4EAB45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910734"/>
            <a:ext cx="10515600" cy="150018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4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853047"/>
            <a:ext cx="1295662" cy="32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9555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rgbClr val="4EAB45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783323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>
              <a:lnSpc>
                <a:spcPct val="1000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>
              <a:lnSpc>
                <a:spcPct val="1000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>
              <a:lnSpc>
                <a:spcPct val="1000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>
              <a:lnSpc>
                <a:spcPct val="1000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783323"/>
          </a:xfrm>
        </p:spPr>
        <p:txBody>
          <a:bodyPr/>
          <a:lstStyle>
            <a:lvl1pPr>
              <a:lnSpc>
                <a:spcPct val="100000"/>
              </a:lnSpc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>
              <a:lnSpc>
                <a:spcPct val="100000"/>
              </a:lnSpc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>
              <a:lnSpc>
                <a:spcPct val="100000"/>
              </a:lnSpc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>
              <a:lnSpc>
                <a:spcPct val="100000"/>
              </a:lnSpc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>
              <a:lnSpc>
                <a:spcPct val="100000"/>
              </a:lnSpc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853047"/>
            <a:ext cx="1295662" cy="32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734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 i="0">
                <a:solidFill>
                  <a:srgbClr val="4EAB45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4EAB45"/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28459"/>
          </a:xfrm>
        </p:spPr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rgbClr val="4EAB45"/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028459"/>
          </a:xfrm>
        </p:spPr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853047"/>
            <a:ext cx="1295662" cy="32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126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rgbClr val="4EAB45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853047"/>
            <a:ext cx="1295662" cy="32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58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853047"/>
            <a:ext cx="1295662" cy="32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774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 i="0">
                <a:solidFill>
                  <a:srgbClr val="4EAB45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470695"/>
          </a:xfrm>
        </p:spPr>
        <p:txBody>
          <a:bodyPr/>
          <a:lstStyle>
            <a:lvl1pPr>
              <a:lnSpc>
                <a:spcPct val="100000"/>
              </a:lnSpc>
              <a:defRPr sz="32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>
              <a:lnSpc>
                <a:spcPct val="100000"/>
              </a:lnSpc>
              <a:defRPr sz="28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>
              <a:lnSpc>
                <a:spcPct val="100000"/>
              </a:lnSpc>
              <a:defRPr sz="24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>
              <a:lnSpc>
                <a:spcPct val="100000"/>
              </a:lnSpc>
              <a:defRPr sz="20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>
              <a:lnSpc>
                <a:spcPct val="100000"/>
              </a:lnSpc>
              <a:defRPr sz="20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40072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853047"/>
            <a:ext cx="1295662" cy="32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09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 i="0">
                <a:solidFill>
                  <a:srgbClr val="4EAB45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40470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33473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853047"/>
            <a:ext cx="1295662" cy="32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8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796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757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4EAB45"/>
          </a:solidFill>
          <a:latin typeface="Myriad Pro" charset="0"/>
          <a:ea typeface="Myriad Pro" charset="0"/>
          <a:cs typeface="Myriad Pro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>
              <a:lumMod val="65000"/>
              <a:lumOff val="35000"/>
            </a:schemeClr>
          </a:solidFill>
          <a:latin typeface="Myriad Pro" charset="0"/>
          <a:ea typeface="Myriad Pro" charset="0"/>
          <a:cs typeface="Myriad Pro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>
              <a:lumMod val="65000"/>
              <a:lumOff val="35000"/>
            </a:schemeClr>
          </a:solidFill>
          <a:latin typeface="Myriad Pro" charset="0"/>
          <a:ea typeface="Myriad Pro" charset="0"/>
          <a:cs typeface="Myriad Pro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>
              <a:lumMod val="65000"/>
              <a:lumOff val="35000"/>
            </a:schemeClr>
          </a:solidFill>
          <a:latin typeface="Myriad Pro" charset="0"/>
          <a:ea typeface="Myriad Pro" charset="0"/>
          <a:cs typeface="Myriad Pro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>
              <a:lumMod val="65000"/>
              <a:lumOff val="35000"/>
            </a:schemeClr>
          </a:solidFill>
          <a:latin typeface="Myriad Pro" charset="0"/>
          <a:ea typeface="Myriad Pro" charset="0"/>
          <a:cs typeface="Myriad Pro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>
              <a:lumMod val="65000"/>
              <a:lumOff val="35000"/>
            </a:schemeClr>
          </a:solidFill>
          <a:latin typeface="Myriad Pro" charset="0"/>
          <a:ea typeface="Myriad Pro" charset="0"/>
          <a:cs typeface="Myriad Pro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3" Type="http://schemas.openxmlformats.org/officeDocument/2006/relationships/image" Target="../media/image30.jpg"/><Relationship Id="rId18" Type="http://schemas.openxmlformats.org/officeDocument/2006/relationships/image" Target="../media/image35.JPG"/><Relationship Id="rId3" Type="http://schemas.openxmlformats.org/officeDocument/2006/relationships/image" Target="../media/image20.JPG"/><Relationship Id="rId21" Type="http://schemas.openxmlformats.org/officeDocument/2006/relationships/image" Target="../media/image38.JPG"/><Relationship Id="rId7" Type="http://schemas.openxmlformats.org/officeDocument/2006/relationships/image" Target="../media/image24.jpg"/><Relationship Id="rId12" Type="http://schemas.openxmlformats.org/officeDocument/2006/relationships/image" Target="../media/image29.jpg"/><Relationship Id="rId17" Type="http://schemas.openxmlformats.org/officeDocument/2006/relationships/image" Target="../media/image34.JPG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20" Type="http://schemas.openxmlformats.org/officeDocument/2006/relationships/image" Target="../media/image3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11" Type="http://schemas.openxmlformats.org/officeDocument/2006/relationships/image" Target="../media/image28.JPG"/><Relationship Id="rId24" Type="http://schemas.openxmlformats.org/officeDocument/2006/relationships/image" Target="../media/image41.jpg"/><Relationship Id="rId5" Type="http://schemas.openxmlformats.org/officeDocument/2006/relationships/image" Target="../media/image22.jpg"/><Relationship Id="rId15" Type="http://schemas.openxmlformats.org/officeDocument/2006/relationships/image" Target="../media/image32.JPG"/><Relationship Id="rId23" Type="http://schemas.openxmlformats.org/officeDocument/2006/relationships/image" Target="../media/image40.jpg"/><Relationship Id="rId10" Type="http://schemas.openxmlformats.org/officeDocument/2006/relationships/image" Target="../media/image27.JPG"/><Relationship Id="rId19" Type="http://schemas.openxmlformats.org/officeDocument/2006/relationships/image" Target="../media/image36.png"/><Relationship Id="rId4" Type="http://schemas.openxmlformats.org/officeDocument/2006/relationships/image" Target="../media/image21.jpg"/><Relationship Id="rId9" Type="http://schemas.openxmlformats.org/officeDocument/2006/relationships/image" Target="../media/image26.JPG"/><Relationship Id="rId14" Type="http://schemas.openxmlformats.org/officeDocument/2006/relationships/image" Target="../media/image31.png"/><Relationship Id="rId22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://www.gadnichwarae.cymru/" TargetMode="External"/><Relationship Id="rId7" Type="http://schemas.openxmlformats.org/officeDocument/2006/relationships/image" Target="../media/image11.png"/><Relationship Id="rId2" Type="http://schemas.openxmlformats.org/officeDocument/2006/relationships/hyperlink" Target="http://www.playitagainsport.wales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hyperlink" Target="https://www.youtube.com/channel/UC8_1xSsVRH4CJ9ndun8Cw7Q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Llechi</a:t>
            </a:r>
            <a:r>
              <a:rPr lang="en-US" dirty="0" smtClean="0"/>
              <a:t> </a:t>
            </a:r>
            <a:r>
              <a:rPr lang="en-US" dirty="0" err="1" smtClean="0"/>
              <a:t>Glo</a:t>
            </a:r>
            <a:r>
              <a:rPr lang="en-US" dirty="0" smtClean="0"/>
              <a:t> a </a:t>
            </a:r>
            <a:r>
              <a:rPr lang="en-US" dirty="0" err="1" smtClean="0"/>
              <a:t>Chefn</a:t>
            </a:r>
            <a:r>
              <a:rPr lang="en-US" dirty="0" smtClean="0"/>
              <a:t> </a:t>
            </a:r>
            <a:r>
              <a:rPr lang="en-US" dirty="0" err="1" smtClean="0"/>
              <a:t>Gwlad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/>
              <a:t>Ethan Jones &amp; </a:t>
            </a:r>
            <a:r>
              <a:rPr lang="en-US" dirty="0"/>
              <a:t>James Hall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22</a:t>
            </a:r>
            <a:r>
              <a:rPr lang="en-US" baseline="30000" dirty="0" smtClean="0"/>
              <a:t>rd</a:t>
            </a:r>
            <a:r>
              <a:rPr lang="en-US" dirty="0" smtClean="0"/>
              <a:t> May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19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Maggie, Maggie, Maggie!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65008"/>
            <a:ext cx="3994097" cy="2920985"/>
          </a:xfrm>
        </p:spPr>
      </p:pic>
      <p:sp>
        <p:nvSpPr>
          <p:cNvPr id="5" name="TextBox 4"/>
          <p:cNvSpPr txBox="1"/>
          <p:nvPr/>
        </p:nvSpPr>
        <p:spPr>
          <a:xfrm rot="10800000" flipH="1" flipV="1">
            <a:off x="5614525" y="2733001"/>
            <a:ext cx="49925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Myriad Pro" panose="020B0503030403020204" pitchFamily="34" charset="0"/>
              </a:rPr>
              <a:t>Industrial unrest, redundancies</a:t>
            </a:r>
          </a:p>
          <a:p>
            <a:endParaRPr lang="en-GB" sz="2800" dirty="0">
              <a:latin typeface="Myriad Pro" panose="020B0503030403020204" pitchFamily="34" charset="0"/>
            </a:endParaRPr>
          </a:p>
          <a:p>
            <a:r>
              <a:rPr lang="en-GB" sz="2800" dirty="0" smtClean="0">
                <a:latin typeface="Myriad Pro" panose="020B0503030403020204" pitchFamily="34" charset="0"/>
              </a:rPr>
              <a:t>Steel ‘</a:t>
            </a:r>
            <a:r>
              <a:rPr lang="en-GB" sz="2800" dirty="0" err="1" smtClean="0">
                <a:latin typeface="Myriad Pro" panose="020B0503030403020204" pitchFamily="34" charset="0"/>
              </a:rPr>
              <a:t>Slimline</a:t>
            </a:r>
            <a:r>
              <a:rPr lang="en-GB" sz="2800" dirty="0" smtClean="0">
                <a:latin typeface="Myriad Pro" panose="020B0503030403020204" pitchFamily="34" charset="0"/>
              </a:rPr>
              <a:t>’ 1980s</a:t>
            </a:r>
            <a:endParaRPr lang="en-GB" sz="28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31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People &amp; Work – established 1984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Social research – what happens to people &amp; communities?</a:t>
            </a:r>
          </a:p>
          <a:p>
            <a:r>
              <a:rPr lang="en-GB" dirty="0" smtClean="0"/>
              <a:t>Sharing learning with others in industry, community, government</a:t>
            </a:r>
          </a:p>
          <a:p>
            <a:r>
              <a:rPr lang="en-GB" dirty="0" smtClean="0"/>
              <a:t>Piloting different ways of work</a:t>
            </a:r>
          </a:p>
          <a:p>
            <a:r>
              <a:rPr lang="en-GB" dirty="0" smtClean="0"/>
              <a:t>Founded by </a:t>
            </a:r>
            <a:r>
              <a:rPr lang="en-GB" smtClean="0"/>
              <a:t>a group </a:t>
            </a:r>
            <a:r>
              <a:rPr lang="en-GB" dirty="0" smtClean="0"/>
              <a:t>of workers in the community and industrial mission</a:t>
            </a:r>
          </a:p>
          <a:p>
            <a:r>
              <a:rPr lang="en-GB" dirty="0" smtClean="0"/>
              <a:t>The centrality of human dignity in the economy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554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Education, education, education!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Three teams within a team</a:t>
            </a:r>
          </a:p>
          <a:p>
            <a:r>
              <a:rPr lang="en-GB" dirty="0" smtClean="0"/>
              <a:t>Research, Projects/Partnerships, Social Enterprise</a:t>
            </a:r>
          </a:p>
          <a:p>
            <a:r>
              <a:rPr lang="en-GB" dirty="0" smtClean="0"/>
              <a:t>Research/evaluation has included poverty/education, SEN/ALN, refugees/employment, autism…. mainly Wales but also wider</a:t>
            </a:r>
          </a:p>
          <a:p>
            <a:r>
              <a:rPr lang="en-GB" dirty="0" smtClean="0"/>
              <a:t>Projects have included youth work/leadership, construction, care, education, sport, coding, wellbeing, advice &amp; guidance</a:t>
            </a:r>
          </a:p>
          <a:p>
            <a:r>
              <a:rPr lang="en-GB" dirty="0" smtClean="0"/>
              <a:t>Social enterprise: Play It Again Sport – ‘taking the cost out of taking part’</a:t>
            </a:r>
          </a:p>
          <a:p>
            <a:endParaRPr lang="en-GB" sz="3600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747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346" y="457199"/>
            <a:ext cx="7849308" cy="5107578"/>
          </a:xfrm>
        </p:spPr>
      </p:pic>
    </p:spTree>
    <p:extLst>
      <p:ext uri="{BB962C8B-B14F-4D97-AF65-F5344CB8AC3E}">
        <p14:creationId xmlns:p14="http://schemas.microsoft.com/office/powerpoint/2010/main" val="164327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414462"/>
            <a:ext cx="5422497" cy="392588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328" y="1143000"/>
            <a:ext cx="4083844" cy="490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67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4356" y="654043"/>
            <a:ext cx="2852899" cy="16082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186" y="2136825"/>
            <a:ext cx="2605913" cy="14419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96" y="2163519"/>
            <a:ext cx="2563047" cy="14448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19" y="3460859"/>
            <a:ext cx="2064390" cy="12677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754" y="3485272"/>
            <a:ext cx="2406832" cy="13538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669" y="3621546"/>
            <a:ext cx="2506796" cy="14760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755" y="2682785"/>
            <a:ext cx="2083835" cy="1587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191" y="610612"/>
            <a:ext cx="1981200" cy="9334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751" y="1642499"/>
            <a:ext cx="1764935" cy="90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618" y="654043"/>
            <a:ext cx="2633630" cy="13168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846" y="4839865"/>
            <a:ext cx="1589817" cy="8315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473" y="4856891"/>
            <a:ext cx="2101282" cy="97038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227" y="563452"/>
            <a:ext cx="2678283" cy="13391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669" y="2553048"/>
            <a:ext cx="1476375" cy="79970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466" y="4186973"/>
            <a:ext cx="1221434" cy="8159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278" y="4303894"/>
            <a:ext cx="1417791" cy="88121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179" y="1784540"/>
            <a:ext cx="796609" cy="75795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984" y="2358044"/>
            <a:ext cx="956720" cy="9191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590" y="3335171"/>
            <a:ext cx="1691219" cy="88366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566" y="5287856"/>
            <a:ext cx="2415503" cy="55594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5" y="4728617"/>
            <a:ext cx="1579002" cy="72919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856" y="4446449"/>
            <a:ext cx="1393114" cy="78533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158" y="1706407"/>
            <a:ext cx="1567318" cy="80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0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3806" y="1885933"/>
            <a:ext cx="9144000" cy="2021049"/>
          </a:xfrm>
        </p:spPr>
        <p:txBody>
          <a:bodyPr/>
          <a:lstStyle/>
          <a:p>
            <a:r>
              <a:rPr lang="en-US" dirty="0" smtClean="0"/>
              <a:t>Diolch/Thank you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3806" y="4104408"/>
            <a:ext cx="9144000" cy="1820551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James.Hall@peopleandwork.org.uk</a:t>
            </a:r>
          </a:p>
          <a:p>
            <a:r>
              <a:rPr lang="en-US" dirty="0" smtClean="0"/>
              <a:t>Ethan.Jones@peopleandwork.org.uk</a:t>
            </a:r>
          </a:p>
          <a:p>
            <a:r>
              <a:rPr lang="en-US" dirty="0" smtClean="0"/>
              <a:t>peopleandwork.org.uk</a:t>
            </a:r>
          </a:p>
          <a:p>
            <a:r>
              <a:rPr lang="en-US" dirty="0" smtClean="0"/>
              <a:t>@PoblGwaith	@</a:t>
            </a:r>
            <a:r>
              <a:rPr lang="en-US" dirty="0" err="1" smtClean="0"/>
              <a:t>PIAS_Wales</a:t>
            </a:r>
            <a:r>
              <a:rPr lang="en-US" dirty="0" smtClean="0"/>
              <a:t>					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426" y="5086760"/>
            <a:ext cx="838199" cy="8381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921" y="5086760"/>
            <a:ext cx="838199" cy="83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84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125" y="1690688"/>
            <a:ext cx="6709749" cy="344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874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 got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ICT &amp; Design and Technology 6th form</a:t>
            </a:r>
          </a:p>
          <a:p>
            <a:endParaRPr lang="en-US" sz="2000" dirty="0" smtClean="0"/>
          </a:p>
          <a:p>
            <a:r>
              <a:rPr lang="en-US" sz="2000" dirty="0" smtClean="0"/>
              <a:t>College studied Game &amp; Web Design</a:t>
            </a:r>
          </a:p>
          <a:p>
            <a:endParaRPr lang="en-US" sz="2000" dirty="0" smtClean="0"/>
          </a:p>
          <a:p>
            <a:r>
              <a:rPr lang="en-US" sz="2000" dirty="0" smtClean="0"/>
              <a:t>1 year ago graduated from university course in ICT</a:t>
            </a:r>
          </a:p>
          <a:p>
            <a:pPr marL="0" indent="0">
              <a:buNone/>
            </a:pPr>
            <a:r>
              <a:rPr lang="en-US" sz="2000" dirty="0" smtClean="0"/>
              <a:t>  </a:t>
            </a:r>
          </a:p>
          <a:p>
            <a:r>
              <a:rPr lang="en-US" sz="2000" dirty="0" smtClean="0"/>
              <a:t>Want to pursue a career in Games &amp; Coding 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6385560" y="1690688"/>
            <a:ext cx="5181600" cy="378332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Take part in a community food bank with salvation army.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8613" y="2741930"/>
            <a:ext cx="3595494" cy="341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3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P&amp;W are joining the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45,000 jobs in the digital/tech industry in </a:t>
            </a:r>
            <a:r>
              <a:rPr lang="en-GB" dirty="0"/>
              <a:t>S</a:t>
            </a:r>
            <a:r>
              <a:rPr lang="en-GB" dirty="0" smtClean="0"/>
              <a:t>outh Wales</a:t>
            </a:r>
          </a:p>
          <a:p>
            <a:endParaRPr lang="en-GB" dirty="0"/>
          </a:p>
          <a:p>
            <a:r>
              <a:rPr lang="en-GB" dirty="0" smtClean="0"/>
              <a:t>Linking businesses, universities and schools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FREE online resources</a:t>
            </a:r>
          </a:p>
          <a:p>
            <a:endParaRPr lang="en-GB" dirty="0"/>
          </a:p>
          <a:p>
            <a:r>
              <a:rPr lang="en-GB" dirty="0" smtClean="0"/>
              <a:t>Sustained digital clubs </a:t>
            </a:r>
          </a:p>
          <a:p>
            <a:endParaRPr lang="en-GB" dirty="0"/>
          </a:p>
          <a:p>
            <a:r>
              <a:rPr lang="en-GB" dirty="0" smtClean="0"/>
              <a:t>Help improve/build upon digital skills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358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we’ve accomplished so far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6394" y="1825624"/>
            <a:ext cx="5181600" cy="3783323"/>
          </a:xfrm>
        </p:spPr>
        <p:txBody>
          <a:bodyPr/>
          <a:lstStyle/>
          <a:p>
            <a:pPr marL="0" indent="0">
              <a:buNone/>
            </a:pPr>
            <a:r>
              <a:rPr lang="en-GB" sz="3600" u="sng" dirty="0" smtClean="0"/>
              <a:t>Code clubs </a:t>
            </a:r>
          </a:p>
          <a:p>
            <a:r>
              <a:rPr lang="en-GB" dirty="0" smtClean="0"/>
              <a:t>Aberdare Church Primary</a:t>
            </a:r>
          </a:p>
          <a:p>
            <a:r>
              <a:rPr lang="en-GB" dirty="0" smtClean="0"/>
              <a:t>Canolfan </a:t>
            </a:r>
            <a:r>
              <a:rPr lang="en-GB" dirty="0"/>
              <a:t>P</a:t>
            </a:r>
            <a:r>
              <a:rPr lang="en-GB" dirty="0" smtClean="0"/>
              <a:t>entre</a:t>
            </a:r>
          </a:p>
          <a:p>
            <a:r>
              <a:rPr lang="en-GB" dirty="0" smtClean="0"/>
              <a:t>WTOW  Old Library</a:t>
            </a:r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86895" y="1825625"/>
            <a:ext cx="3324498" cy="3783323"/>
          </a:xfrm>
        </p:spPr>
        <p:txBody>
          <a:bodyPr/>
          <a:lstStyle/>
          <a:p>
            <a:pPr marL="0" indent="0">
              <a:buNone/>
            </a:pPr>
            <a:r>
              <a:rPr lang="en-GB" sz="3600" u="sng" dirty="0" smtClean="0"/>
              <a:t>Events</a:t>
            </a:r>
          </a:p>
          <a:p>
            <a:r>
              <a:rPr lang="en-GB" dirty="0" smtClean="0"/>
              <a:t>Digital festival</a:t>
            </a:r>
          </a:p>
          <a:p>
            <a:r>
              <a:rPr lang="en-GB" dirty="0" smtClean="0"/>
              <a:t>Girls in Tech weekend</a:t>
            </a:r>
          </a:p>
          <a:p>
            <a:endParaRPr lang="en-GB" sz="20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505200" y="4538345"/>
            <a:ext cx="5181600" cy="2319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3600" u="sng" dirty="0" smtClean="0"/>
              <a:t>Other Opportunities </a:t>
            </a:r>
          </a:p>
          <a:p>
            <a:r>
              <a:rPr lang="en-GB" sz="2000" dirty="0" smtClean="0"/>
              <a:t>Creative writers group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82270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764" y="442186"/>
            <a:ext cx="3096891" cy="30968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376" y="3782596"/>
            <a:ext cx="4641669" cy="24483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3229" y="442186"/>
            <a:ext cx="4473145" cy="29820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1824" y="3782596"/>
            <a:ext cx="3934550" cy="24483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7657" y="1448044"/>
            <a:ext cx="2379685" cy="418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19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Future Plans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u="sng" dirty="0"/>
              <a:t>Future Plans</a:t>
            </a:r>
          </a:p>
          <a:p>
            <a:r>
              <a:rPr lang="en-GB" dirty="0" err="1"/>
              <a:t>Coleg</a:t>
            </a:r>
            <a:r>
              <a:rPr lang="en-GB" dirty="0"/>
              <a:t> y </a:t>
            </a:r>
            <a:r>
              <a:rPr lang="en-GB" dirty="0" err="1"/>
              <a:t>Cymoedd</a:t>
            </a:r>
            <a:r>
              <a:rPr lang="en-GB" dirty="0"/>
              <a:t> Aberdare campus</a:t>
            </a:r>
          </a:p>
          <a:p>
            <a:r>
              <a:rPr lang="en-GB" dirty="0"/>
              <a:t>Ferndale </a:t>
            </a:r>
            <a:r>
              <a:rPr lang="en-GB" dirty="0" smtClean="0"/>
              <a:t>Library</a:t>
            </a:r>
            <a:endParaRPr lang="en-GB" dirty="0"/>
          </a:p>
          <a:p>
            <a:r>
              <a:rPr lang="en-GB" dirty="0"/>
              <a:t>Surrounding s</a:t>
            </a:r>
            <a:r>
              <a:rPr lang="en-GB" dirty="0" smtClean="0"/>
              <a:t>chools  </a:t>
            </a:r>
            <a:endParaRPr lang="en-GB" dirty="0"/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16783" y="1825625"/>
            <a:ext cx="3951514" cy="3783323"/>
          </a:xfrm>
        </p:spPr>
        <p:txBody>
          <a:bodyPr/>
          <a:lstStyle/>
          <a:p>
            <a:pPr marL="0" indent="0">
              <a:buNone/>
            </a:pPr>
            <a:r>
              <a:rPr lang="en-GB" u="sng" dirty="0"/>
              <a:t>Future plans</a:t>
            </a:r>
          </a:p>
          <a:p>
            <a:r>
              <a:rPr lang="en-GB" dirty="0"/>
              <a:t>Digital festival 2.0</a:t>
            </a:r>
          </a:p>
          <a:p>
            <a:r>
              <a:rPr lang="en-GB" dirty="0"/>
              <a:t>More Tech weekends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580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Covid-19 Impact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9104" y="3991790"/>
            <a:ext cx="5181600" cy="30206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>
                <a:hlinkClick r:id="rId2"/>
              </a:rPr>
              <a:t>www.playitagainsport.wales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>
                <a:hlinkClick r:id="rId3"/>
              </a:rPr>
              <a:t>www.gadnichwarae.cymru</a:t>
            </a:r>
            <a:endParaRPr lang="en-GB" dirty="0" smtClean="0"/>
          </a:p>
          <a:p>
            <a:pPr marL="0" indent="0">
              <a:buNone/>
            </a:pPr>
            <a:r>
              <a:rPr lang="en-GB" sz="1800" dirty="0">
                <a:hlinkClick r:id="rId4"/>
              </a:rPr>
              <a:t>https://www.youtube.com/channel/UC8_1xSsVRH4CJ9ndun8Cw7Q</a:t>
            </a:r>
            <a:endParaRPr lang="en-GB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16175" r="673" b="7544"/>
          <a:stretch/>
        </p:blipFill>
        <p:spPr>
          <a:xfrm>
            <a:off x="6187338" y="4003765"/>
            <a:ext cx="5778409" cy="2495005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9283" y="0"/>
            <a:ext cx="1524000" cy="152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3507" y="76789"/>
            <a:ext cx="2756262" cy="13781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17705" t="16518" r="7398" b="12768"/>
          <a:stretch/>
        </p:blipFill>
        <p:spPr>
          <a:xfrm>
            <a:off x="6923314" y="1363480"/>
            <a:ext cx="4306455" cy="2286000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703135" y="1690688"/>
            <a:ext cx="5181600" cy="3020695"/>
          </a:xfrm>
        </p:spPr>
        <p:txBody>
          <a:bodyPr>
            <a:normAutofit/>
          </a:bodyPr>
          <a:lstStyle/>
          <a:p>
            <a:r>
              <a:rPr lang="en-GB" sz="3000" dirty="0" smtClean="0"/>
              <a:t>Sharing coding resources </a:t>
            </a:r>
          </a:p>
          <a:p>
            <a:r>
              <a:rPr lang="en-GB" sz="3000" dirty="0" smtClean="0"/>
              <a:t>Developing my own skills </a:t>
            </a:r>
          </a:p>
          <a:p>
            <a:r>
              <a:rPr lang="en-GB" sz="3000" dirty="0" smtClean="0"/>
              <a:t>Creating websites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724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43864" y="4029891"/>
            <a:ext cx="67042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>
                <a:latin typeface="Myriad Pro" panose="020B0503030403020204" pitchFamily="34" charset="0"/>
              </a:rPr>
              <a:t>‘Finding answers – making change possible’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037" y="2058601"/>
            <a:ext cx="5252996" cy="1313249"/>
          </a:xfrm>
        </p:spPr>
      </p:pic>
    </p:spTree>
    <p:extLst>
      <p:ext uri="{BB962C8B-B14F-4D97-AF65-F5344CB8AC3E}">
        <p14:creationId xmlns:p14="http://schemas.microsoft.com/office/powerpoint/2010/main" val="140455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Dur</a:t>
            </a:r>
            <a:r>
              <a:rPr lang="en-GB" dirty="0" smtClean="0"/>
              <a:t>/Steel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850" y="1690688"/>
            <a:ext cx="4210299" cy="421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30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1586</TotalTime>
  <Words>318</Words>
  <Application>Microsoft Office PowerPoint</Application>
  <PresentationFormat>Widescreen</PresentationFormat>
  <Paragraphs>68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Myriad Pro</vt:lpstr>
      <vt:lpstr>Myriad Pro Semibold</vt:lpstr>
      <vt:lpstr>Office Theme</vt:lpstr>
      <vt:lpstr>Llechi Glo a Chefn Gwlad </vt:lpstr>
      <vt:lpstr>How I got here</vt:lpstr>
      <vt:lpstr>Why P&amp;W are joining the project</vt:lpstr>
      <vt:lpstr>What we’ve accomplished so far </vt:lpstr>
      <vt:lpstr>PowerPoint Presentation</vt:lpstr>
      <vt:lpstr>Future Plans</vt:lpstr>
      <vt:lpstr>Covid-19 Impact </vt:lpstr>
      <vt:lpstr>PowerPoint Presentation</vt:lpstr>
      <vt:lpstr>Dur/Steel</vt:lpstr>
      <vt:lpstr>Maggie, Maggie, Maggie!</vt:lpstr>
      <vt:lpstr>People &amp; Work – established 1984</vt:lpstr>
      <vt:lpstr>Education, education, education!</vt:lpstr>
      <vt:lpstr>PowerPoint Presentation</vt:lpstr>
      <vt:lpstr>PowerPoint Presentation</vt:lpstr>
      <vt:lpstr>PowerPoint Presentation</vt:lpstr>
      <vt:lpstr>Diolch/Thank you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Tickner</dc:creator>
  <cp:lastModifiedBy>Ethan Jones</cp:lastModifiedBy>
  <cp:revision>58</cp:revision>
  <dcterms:created xsi:type="dcterms:W3CDTF">2017-02-24T09:21:57Z</dcterms:created>
  <dcterms:modified xsi:type="dcterms:W3CDTF">2020-07-02T11:03:29Z</dcterms:modified>
</cp:coreProperties>
</file>