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70" r:id="rId9"/>
    <p:sldId id="265" r:id="rId10"/>
    <p:sldId id="266" r:id="rId11"/>
    <p:sldId id="267" r:id="rId12"/>
    <p:sldId id="269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style val="7"/>
  <c:chart>
    <c:plotArea>
      <c:layout/>
      <c:pieChart>
        <c:varyColors val="1"/>
        <c:ser>
          <c:idx val="0"/>
          <c:order val="0"/>
          <c:explosion val="2"/>
          <c:cat>
            <c:strRef>
              <c:f>Sheet1!$A$1:$A$4</c:f>
              <c:strCache>
                <c:ptCount val="4"/>
                <c:pt idx="0">
                  <c:v>Tu Allan i Gymru</c:v>
                </c:pt>
                <c:pt idx="1">
                  <c:v>Gwynedd</c:v>
                </c:pt>
                <c:pt idx="2">
                  <c:v>Ynys Mon</c:v>
                </c:pt>
                <c:pt idx="3">
                  <c:v>Gweddill Cymru</c:v>
                </c:pt>
              </c:strCache>
            </c:strRef>
          </c:cat>
          <c:val>
            <c:numRef>
              <c:f>Sheet1!$B$1:$B$4</c:f>
              <c:numCache>
                <c:formatCode>General</c:formatCode>
                <c:ptCount val="4"/>
                <c:pt idx="0">
                  <c:v>23</c:v>
                </c:pt>
                <c:pt idx="1">
                  <c:v>265</c:v>
                </c:pt>
                <c:pt idx="2">
                  <c:v>7</c:v>
                </c:pt>
                <c:pt idx="3">
                  <c:v>17</c:v>
                </c:pt>
              </c:numCache>
            </c:numRef>
          </c:val>
        </c:ser>
        <c:ser>
          <c:idx val="1"/>
          <c:order val="1"/>
          <c:cat>
            <c:strRef>
              <c:f>Sheet1!$A$1:$A$4</c:f>
              <c:strCache>
                <c:ptCount val="4"/>
                <c:pt idx="0">
                  <c:v>Tu Allan i Gymru</c:v>
                </c:pt>
                <c:pt idx="1">
                  <c:v>Gwynedd</c:v>
                </c:pt>
                <c:pt idx="2">
                  <c:v>Ynys Mon</c:v>
                </c:pt>
                <c:pt idx="3">
                  <c:v>Gweddill Cymru</c:v>
                </c:pt>
              </c:strCache>
            </c:strRef>
          </c:cat>
          <c:val>
            <c:numRef>
              <c:f>Sheet1!$C$1:$C$4</c:f>
              <c:numCache>
                <c:formatCode>0%</c:formatCode>
                <c:ptCount val="4"/>
                <c:pt idx="0">
                  <c:v>7.0000000000000034E-2</c:v>
                </c:pt>
                <c:pt idx="1">
                  <c:v>0.85000000000000064</c:v>
                </c:pt>
                <c:pt idx="2">
                  <c:v>2.0000000000000052E-2</c:v>
                </c:pt>
                <c:pt idx="3">
                  <c:v>5.0000000000000114E-2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7719971546776605"/>
          <c:y val="0.20732409872668239"/>
          <c:w val="0.21765276119734511"/>
          <c:h val="0.65838315793435753"/>
        </c:manualLayout>
      </c:layout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1F07B8-0742-47CB-8A4B-8005F9FEACCF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AD76D8A1-E1AF-47B7-BB35-7D0FE1934DD0}">
      <dgm:prSet/>
      <dgm:spPr/>
      <dgm:t>
        <a:bodyPr/>
        <a:lstStyle/>
        <a:p>
          <a:pPr rtl="0"/>
          <a:r>
            <a:rPr lang="cy-GB" dirty="0" smtClean="0"/>
            <a:t>Cymuned DO</a:t>
          </a:r>
          <a:endParaRPr lang="en-GB" dirty="0"/>
        </a:p>
      </dgm:t>
    </dgm:pt>
    <dgm:pt modelId="{439FDD2B-7BBF-4F8B-B0A6-ECDAFD22E0CE}" type="parTrans" cxnId="{A5509899-4D22-4E51-9A6E-EFE86F8F5CAE}">
      <dgm:prSet/>
      <dgm:spPr/>
      <dgm:t>
        <a:bodyPr/>
        <a:lstStyle/>
        <a:p>
          <a:endParaRPr lang="en-GB"/>
        </a:p>
      </dgm:t>
    </dgm:pt>
    <dgm:pt modelId="{CF3CD809-E3FC-44C4-846D-828F7CF98766}" type="sibTrans" cxnId="{A5509899-4D22-4E51-9A6E-EFE86F8F5CAE}">
      <dgm:prSet/>
      <dgm:spPr/>
      <dgm:t>
        <a:bodyPr/>
        <a:lstStyle/>
        <a:p>
          <a:endParaRPr lang="en-GB"/>
        </a:p>
      </dgm:t>
    </dgm:pt>
    <dgm:pt modelId="{BCFC14C4-87F0-4CDF-88C6-6F0A8C3FB941}">
      <dgm:prSet/>
      <dgm:spPr/>
      <dgm:t>
        <a:bodyPr/>
        <a:lstStyle/>
        <a:p>
          <a:pPr rtl="0"/>
          <a:r>
            <a:rPr lang="cy-GB" dirty="0" smtClean="0"/>
            <a:t>Dolan </a:t>
          </a:r>
          <a:endParaRPr lang="en-GB" dirty="0"/>
        </a:p>
      </dgm:t>
    </dgm:pt>
    <dgm:pt modelId="{B66F1CBA-E913-482D-A1C9-FBBEBA195C79}" type="parTrans" cxnId="{66E41C95-2CEA-4312-A56B-64A29696A46F}">
      <dgm:prSet/>
      <dgm:spPr/>
      <dgm:t>
        <a:bodyPr/>
        <a:lstStyle/>
        <a:p>
          <a:endParaRPr lang="en-GB"/>
        </a:p>
      </dgm:t>
    </dgm:pt>
    <dgm:pt modelId="{295E3541-8331-4261-B339-D6FD89E40BF2}" type="sibTrans" cxnId="{66E41C95-2CEA-4312-A56B-64A29696A46F}">
      <dgm:prSet/>
      <dgm:spPr/>
      <dgm:t>
        <a:bodyPr/>
        <a:lstStyle/>
        <a:p>
          <a:endParaRPr lang="en-GB"/>
        </a:p>
      </dgm:t>
    </dgm:pt>
    <dgm:pt modelId="{10DA5077-AFE7-4AEA-A67F-A143D93A2DB9}">
      <dgm:prSet/>
      <dgm:spPr/>
      <dgm:t>
        <a:bodyPr/>
        <a:lstStyle/>
        <a:p>
          <a:pPr rtl="0"/>
          <a:r>
            <a:rPr lang="cy-GB" dirty="0" smtClean="0"/>
            <a:t>Llechi, Glo a Chefn Gwlad</a:t>
          </a:r>
          <a:endParaRPr lang="en-GB" dirty="0"/>
        </a:p>
      </dgm:t>
    </dgm:pt>
    <dgm:pt modelId="{FE807B10-D220-45DD-B77A-930225396A67}" type="parTrans" cxnId="{B2CD796D-D2CC-40B5-8383-63EC13C44EF7}">
      <dgm:prSet/>
      <dgm:spPr/>
      <dgm:t>
        <a:bodyPr/>
        <a:lstStyle/>
        <a:p>
          <a:endParaRPr lang="en-GB"/>
        </a:p>
      </dgm:t>
    </dgm:pt>
    <dgm:pt modelId="{7CBCF2D0-7031-4DB3-AFDF-C3F42CF8F6B3}" type="sibTrans" cxnId="{B2CD796D-D2CC-40B5-8383-63EC13C44EF7}">
      <dgm:prSet/>
      <dgm:spPr/>
      <dgm:t>
        <a:bodyPr/>
        <a:lstStyle/>
        <a:p>
          <a:endParaRPr lang="en-GB"/>
        </a:p>
      </dgm:t>
    </dgm:pt>
    <dgm:pt modelId="{6EECB2AC-2602-4585-BAEC-637270A86A4E}">
      <dgm:prSet/>
      <dgm:spPr/>
      <dgm:t>
        <a:bodyPr/>
        <a:lstStyle/>
        <a:p>
          <a:r>
            <a:rPr lang="cy-GB" dirty="0" smtClean="0"/>
            <a:t>Eraill </a:t>
          </a:r>
          <a:endParaRPr lang="en-GB" dirty="0"/>
        </a:p>
      </dgm:t>
    </dgm:pt>
    <dgm:pt modelId="{EBC239C2-C89F-4A7E-9BAA-3FCDBEED978A}" type="parTrans" cxnId="{70EA9588-DD26-496B-B55A-665CB4A05E50}">
      <dgm:prSet/>
      <dgm:spPr/>
      <dgm:t>
        <a:bodyPr/>
        <a:lstStyle/>
        <a:p>
          <a:endParaRPr lang="en-GB"/>
        </a:p>
      </dgm:t>
    </dgm:pt>
    <dgm:pt modelId="{53A4BB6A-CAAA-4C67-8249-E5D8DD4C2BA0}" type="sibTrans" cxnId="{70EA9588-DD26-496B-B55A-665CB4A05E50}">
      <dgm:prSet/>
      <dgm:spPr/>
      <dgm:t>
        <a:bodyPr/>
        <a:lstStyle/>
        <a:p>
          <a:endParaRPr lang="en-GB"/>
        </a:p>
      </dgm:t>
    </dgm:pt>
    <dgm:pt modelId="{BB283FE1-E358-41E1-9C6C-2D689D6169B1}" type="pres">
      <dgm:prSet presAssocID="{1D1F07B8-0742-47CB-8A4B-8005F9FEACC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DDEB24C-EB2B-405E-A7B6-83E9E1FF1688}" type="pres">
      <dgm:prSet presAssocID="{AD76D8A1-E1AF-47B7-BB35-7D0FE1934DD0}" presName="circ1" presStyleLbl="vennNode1" presStyleIdx="0" presStyleCnt="4"/>
      <dgm:spPr/>
      <dgm:t>
        <a:bodyPr/>
        <a:lstStyle/>
        <a:p>
          <a:endParaRPr lang="en-GB"/>
        </a:p>
      </dgm:t>
    </dgm:pt>
    <dgm:pt modelId="{1EC310BF-6DD3-45A7-B744-1D04B2E7786A}" type="pres">
      <dgm:prSet presAssocID="{AD76D8A1-E1AF-47B7-BB35-7D0FE1934DD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EEB8106-8278-4DC8-8BD3-6DE57C75755A}" type="pres">
      <dgm:prSet presAssocID="{BCFC14C4-87F0-4CDF-88C6-6F0A8C3FB941}" presName="circ2" presStyleLbl="vennNode1" presStyleIdx="1" presStyleCnt="4"/>
      <dgm:spPr/>
      <dgm:t>
        <a:bodyPr/>
        <a:lstStyle/>
        <a:p>
          <a:endParaRPr lang="en-GB"/>
        </a:p>
      </dgm:t>
    </dgm:pt>
    <dgm:pt modelId="{B46B72A8-B873-4928-8B34-E3E555EEF128}" type="pres">
      <dgm:prSet presAssocID="{BCFC14C4-87F0-4CDF-88C6-6F0A8C3FB94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0AFBB16-3EFB-4CA6-9F16-0AD4E96F05C2}" type="pres">
      <dgm:prSet presAssocID="{10DA5077-AFE7-4AEA-A67F-A143D93A2DB9}" presName="circ3" presStyleLbl="vennNode1" presStyleIdx="2" presStyleCnt="4"/>
      <dgm:spPr/>
      <dgm:t>
        <a:bodyPr/>
        <a:lstStyle/>
        <a:p>
          <a:endParaRPr lang="en-GB"/>
        </a:p>
      </dgm:t>
    </dgm:pt>
    <dgm:pt modelId="{1E33E9A6-655B-4C03-AD5E-F45272D76EA7}" type="pres">
      <dgm:prSet presAssocID="{10DA5077-AFE7-4AEA-A67F-A143D93A2DB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3C6E2E3-66A3-45EF-807D-AD8D6314F8BC}" type="pres">
      <dgm:prSet presAssocID="{6EECB2AC-2602-4585-BAEC-637270A86A4E}" presName="circ4" presStyleLbl="vennNode1" presStyleIdx="3" presStyleCnt="4"/>
      <dgm:spPr/>
      <dgm:t>
        <a:bodyPr/>
        <a:lstStyle/>
        <a:p>
          <a:endParaRPr lang="en-GB"/>
        </a:p>
      </dgm:t>
    </dgm:pt>
    <dgm:pt modelId="{D426BCF5-1ECD-4E47-9DA5-F2FCFF2E0574}" type="pres">
      <dgm:prSet presAssocID="{6EECB2AC-2602-4585-BAEC-637270A86A4E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F2F08F4-E352-4A7C-99CE-7BBBAA5CC6AA}" type="presOf" srcId="{6EECB2AC-2602-4585-BAEC-637270A86A4E}" destId="{63C6E2E3-66A3-45EF-807D-AD8D6314F8BC}" srcOrd="0" destOrd="0" presId="urn:microsoft.com/office/officeart/2005/8/layout/venn1"/>
    <dgm:cxn modelId="{66E41C95-2CEA-4312-A56B-64A29696A46F}" srcId="{1D1F07B8-0742-47CB-8A4B-8005F9FEACCF}" destId="{BCFC14C4-87F0-4CDF-88C6-6F0A8C3FB941}" srcOrd="1" destOrd="0" parTransId="{B66F1CBA-E913-482D-A1C9-FBBEBA195C79}" sibTransId="{295E3541-8331-4261-B339-D6FD89E40BF2}"/>
    <dgm:cxn modelId="{022A768A-5EE0-4D3B-A2B9-64E80EA0C1FB}" type="presOf" srcId="{AD76D8A1-E1AF-47B7-BB35-7D0FE1934DD0}" destId="{1EC310BF-6DD3-45A7-B744-1D04B2E7786A}" srcOrd="1" destOrd="0" presId="urn:microsoft.com/office/officeart/2005/8/layout/venn1"/>
    <dgm:cxn modelId="{98411DDC-77E0-43A1-9259-D2F0B3A2F7C7}" type="presOf" srcId="{AD76D8A1-E1AF-47B7-BB35-7D0FE1934DD0}" destId="{5DDEB24C-EB2B-405E-A7B6-83E9E1FF1688}" srcOrd="0" destOrd="0" presId="urn:microsoft.com/office/officeart/2005/8/layout/venn1"/>
    <dgm:cxn modelId="{82335639-DD45-4DEA-8FE1-C8D68FA29723}" type="presOf" srcId="{6EECB2AC-2602-4585-BAEC-637270A86A4E}" destId="{D426BCF5-1ECD-4E47-9DA5-F2FCFF2E0574}" srcOrd="1" destOrd="0" presId="urn:microsoft.com/office/officeart/2005/8/layout/venn1"/>
    <dgm:cxn modelId="{70EA9588-DD26-496B-B55A-665CB4A05E50}" srcId="{1D1F07B8-0742-47CB-8A4B-8005F9FEACCF}" destId="{6EECB2AC-2602-4585-BAEC-637270A86A4E}" srcOrd="3" destOrd="0" parTransId="{EBC239C2-C89F-4A7E-9BAA-3FCDBEED978A}" sibTransId="{53A4BB6A-CAAA-4C67-8249-E5D8DD4C2BA0}"/>
    <dgm:cxn modelId="{71FBF314-C288-4300-8E6A-09E8B5F96DED}" type="presOf" srcId="{10DA5077-AFE7-4AEA-A67F-A143D93A2DB9}" destId="{1E33E9A6-655B-4C03-AD5E-F45272D76EA7}" srcOrd="1" destOrd="0" presId="urn:microsoft.com/office/officeart/2005/8/layout/venn1"/>
    <dgm:cxn modelId="{A5509899-4D22-4E51-9A6E-EFE86F8F5CAE}" srcId="{1D1F07B8-0742-47CB-8A4B-8005F9FEACCF}" destId="{AD76D8A1-E1AF-47B7-BB35-7D0FE1934DD0}" srcOrd="0" destOrd="0" parTransId="{439FDD2B-7BBF-4F8B-B0A6-ECDAFD22E0CE}" sibTransId="{CF3CD809-E3FC-44C4-846D-828F7CF98766}"/>
    <dgm:cxn modelId="{57C6F13B-C351-4816-BB98-89DD437E5471}" type="presOf" srcId="{BCFC14C4-87F0-4CDF-88C6-6F0A8C3FB941}" destId="{4EEB8106-8278-4DC8-8BD3-6DE57C75755A}" srcOrd="0" destOrd="0" presId="urn:microsoft.com/office/officeart/2005/8/layout/venn1"/>
    <dgm:cxn modelId="{F6BDA508-FCD1-4E2C-ABCA-FE480E56EF5B}" type="presOf" srcId="{1D1F07B8-0742-47CB-8A4B-8005F9FEACCF}" destId="{BB283FE1-E358-41E1-9C6C-2D689D6169B1}" srcOrd="0" destOrd="0" presId="urn:microsoft.com/office/officeart/2005/8/layout/venn1"/>
    <dgm:cxn modelId="{B2CD796D-D2CC-40B5-8383-63EC13C44EF7}" srcId="{1D1F07B8-0742-47CB-8A4B-8005F9FEACCF}" destId="{10DA5077-AFE7-4AEA-A67F-A143D93A2DB9}" srcOrd="2" destOrd="0" parTransId="{FE807B10-D220-45DD-B77A-930225396A67}" sibTransId="{7CBCF2D0-7031-4DB3-AFDF-C3F42CF8F6B3}"/>
    <dgm:cxn modelId="{9254A993-593E-450F-8FD4-8A7E08E3D774}" type="presOf" srcId="{BCFC14C4-87F0-4CDF-88C6-6F0A8C3FB941}" destId="{B46B72A8-B873-4928-8B34-E3E555EEF128}" srcOrd="1" destOrd="0" presId="urn:microsoft.com/office/officeart/2005/8/layout/venn1"/>
    <dgm:cxn modelId="{725A45FA-09E6-4DC2-A75D-EE1926FA7AD2}" type="presOf" srcId="{10DA5077-AFE7-4AEA-A67F-A143D93A2DB9}" destId="{50AFBB16-3EFB-4CA6-9F16-0AD4E96F05C2}" srcOrd="0" destOrd="0" presId="urn:microsoft.com/office/officeart/2005/8/layout/venn1"/>
    <dgm:cxn modelId="{47041532-C3F4-4FB4-BD21-51F3808CFB22}" type="presParOf" srcId="{BB283FE1-E358-41E1-9C6C-2D689D6169B1}" destId="{5DDEB24C-EB2B-405E-A7B6-83E9E1FF1688}" srcOrd="0" destOrd="0" presId="urn:microsoft.com/office/officeart/2005/8/layout/venn1"/>
    <dgm:cxn modelId="{3BB3C392-0710-4C8B-9C45-4E8F63E7F096}" type="presParOf" srcId="{BB283FE1-E358-41E1-9C6C-2D689D6169B1}" destId="{1EC310BF-6DD3-45A7-B744-1D04B2E7786A}" srcOrd="1" destOrd="0" presId="urn:microsoft.com/office/officeart/2005/8/layout/venn1"/>
    <dgm:cxn modelId="{989EADD8-49E8-4EE1-8718-A56EAB3D79A7}" type="presParOf" srcId="{BB283FE1-E358-41E1-9C6C-2D689D6169B1}" destId="{4EEB8106-8278-4DC8-8BD3-6DE57C75755A}" srcOrd="2" destOrd="0" presId="urn:microsoft.com/office/officeart/2005/8/layout/venn1"/>
    <dgm:cxn modelId="{0E346399-77AF-40F1-9C57-7C7951298F4A}" type="presParOf" srcId="{BB283FE1-E358-41E1-9C6C-2D689D6169B1}" destId="{B46B72A8-B873-4928-8B34-E3E555EEF128}" srcOrd="3" destOrd="0" presId="urn:microsoft.com/office/officeart/2005/8/layout/venn1"/>
    <dgm:cxn modelId="{19C0739B-3418-4E92-B416-A285A296D2F4}" type="presParOf" srcId="{BB283FE1-E358-41E1-9C6C-2D689D6169B1}" destId="{50AFBB16-3EFB-4CA6-9F16-0AD4E96F05C2}" srcOrd="4" destOrd="0" presId="urn:microsoft.com/office/officeart/2005/8/layout/venn1"/>
    <dgm:cxn modelId="{18660248-0D59-4500-8FD2-A8AD3899A804}" type="presParOf" srcId="{BB283FE1-E358-41E1-9C6C-2D689D6169B1}" destId="{1E33E9A6-655B-4C03-AD5E-F45272D76EA7}" srcOrd="5" destOrd="0" presId="urn:microsoft.com/office/officeart/2005/8/layout/venn1"/>
    <dgm:cxn modelId="{780CD907-013F-4353-BE33-1DFEA0368D07}" type="presParOf" srcId="{BB283FE1-E358-41E1-9C6C-2D689D6169B1}" destId="{63C6E2E3-66A3-45EF-807D-AD8D6314F8BC}" srcOrd="6" destOrd="0" presId="urn:microsoft.com/office/officeart/2005/8/layout/venn1"/>
    <dgm:cxn modelId="{0344209D-451C-44E9-8CEA-8BD387E90187}" type="presParOf" srcId="{BB283FE1-E358-41E1-9C6C-2D689D6169B1}" destId="{D426BCF5-1ECD-4E47-9DA5-F2FCFF2E0574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1F07B8-0742-47CB-8A4B-8005F9FEACCF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AD76D8A1-E1AF-47B7-BB35-7D0FE1934DD0}">
      <dgm:prSet custT="1"/>
      <dgm:spPr/>
      <dgm:t>
        <a:bodyPr/>
        <a:lstStyle/>
        <a:p>
          <a:pPr rtl="0"/>
          <a:r>
            <a:rPr lang="cy-GB" sz="1600" dirty="0" smtClean="0"/>
            <a:t>Cymuned / Community</a:t>
          </a:r>
          <a:endParaRPr lang="en-GB" sz="1600" dirty="0"/>
        </a:p>
      </dgm:t>
    </dgm:pt>
    <dgm:pt modelId="{439FDD2B-7BBF-4F8B-B0A6-ECDAFD22E0CE}" type="parTrans" cxnId="{A5509899-4D22-4E51-9A6E-EFE86F8F5CAE}">
      <dgm:prSet/>
      <dgm:spPr/>
      <dgm:t>
        <a:bodyPr/>
        <a:lstStyle/>
        <a:p>
          <a:endParaRPr lang="en-GB"/>
        </a:p>
      </dgm:t>
    </dgm:pt>
    <dgm:pt modelId="{CF3CD809-E3FC-44C4-846D-828F7CF98766}" type="sibTrans" cxnId="{A5509899-4D22-4E51-9A6E-EFE86F8F5CAE}">
      <dgm:prSet/>
      <dgm:spPr/>
      <dgm:t>
        <a:bodyPr/>
        <a:lstStyle/>
        <a:p>
          <a:endParaRPr lang="en-GB"/>
        </a:p>
      </dgm:t>
    </dgm:pt>
    <dgm:pt modelId="{BCFC14C4-87F0-4CDF-88C6-6F0A8C3FB941}">
      <dgm:prSet custT="1"/>
      <dgm:spPr/>
      <dgm:t>
        <a:bodyPr/>
        <a:lstStyle/>
        <a:p>
          <a:pPr rtl="0"/>
          <a:r>
            <a:rPr lang="cy-GB" sz="1600" dirty="0" smtClean="0"/>
            <a:t>Amgylchedd / Environment </a:t>
          </a:r>
          <a:endParaRPr lang="en-GB" sz="1600" dirty="0"/>
        </a:p>
      </dgm:t>
    </dgm:pt>
    <dgm:pt modelId="{B66F1CBA-E913-482D-A1C9-FBBEBA195C79}" type="parTrans" cxnId="{66E41C95-2CEA-4312-A56B-64A29696A46F}">
      <dgm:prSet/>
      <dgm:spPr/>
      <dgm:t>
        <a:bodyPr/>
        <a:lstStyle/>
        <a:p>
          <a:endParaRPr lang="en-GB"/>
        </a:p>
      </dgm:t>
    </dgm:pt>
    <dgm:pt modelId="{295E3541-8331-4261-B339-D6FD89E40BF2}" type="sibTrans" cxnId="{66E41C95-2CEA-4312-A56B-64A29696A46F}">
      <dgm:prSet/>
      <dgm:spPr/>
      <dgm:t>
        <a:bodyPr/>
        <a:lstStyle/>
        <a:p>
          <a:endParaRPr lang="en-GB"/>
        </a:p>
      </dgm:t>
    </dgm:pt>
    <dgm:pt modelId="{10DA5077-AFE7-4AEA-A67F-A143D93A2DB9}">
      <dgm:prSet custT="1"/>
      <dgm:spPr/>
      <dgm:t>
        <a:bodyPr/>
        <a:lstStyle/>
        <a:p>
          <a:pPr rtl="0"/>
          <a:r>
            <a:rPr lang="cy-GB" sz="1600" dirty="0" smtClean="0"/>
            <a:t>Economi</a:t>
          </a:r>
          <a:endParaRPr lang="en-GB" sz="1600" dirty="0"/>
        </a:p>
      </dgm:t>
    </dgm:pt>
    <dgm:pt modelId="{FE807B10-D220-45DD-B77A-930225396A67}" type="parTrans" cxnId="{B2CD796D-D2CC-40B5-8383-63EC13C44EF7}">
      <dgm:prSet/>
      <dgm:spPr/>
      <dgm:t>
        <a:bodyPr/>
        <a:lstStyle/>
        <a:p>
          <a:endParaRPr lang="en-GB"/>
        </a:p>
      </dgm:t>
    </dgm:pt>
    <dgm:pt modelId="{7CBCF2D0-7031-4DB3-AFDF-C3F42CF8F6B3}" type="sibTrans" cxnId="{B2CD796D-D2CC-40B5-8383-63EC13C44EF7}">
      <dgm:prSet/>
      <dgm:spPr/>
      <dgm:t>
        <a:bodyPr/>
        <a:lstStyle/>
        <a:p>
          <a:endParaRPr lang="en-GB"/>
        </a:p>
      </dgm:t>
    </dgm:pt>
    <dgm:pt modelId="{6EECB2AC-2602-4585-BAEC-637270A86A4E}">
      <dgm:prSet custT="1"/>
      <dgm:spPr/>
      <dgm:t>
        <a:bodyPr/>
        <a:lstStyle/>
        <a:p>
          <a:r>
            <a:rPr lang="cy-GB" sz="1400" dirty="0" smtClean="0"/>
            <a:t>Iaith a Diwylliant / Language and Culture</a:t>
          </a:r>
          <a:endParaRPr lang="en-GB" sz="1400" dirty="0"/>
        </a:p>
      </dgm:t>
    </dgm:pt>
    <dgm:pt modelId="{EBC239C2-C89F-4A7E-9BAA-3FCDBEED978A}" type="parTrans" cxnId="{70EA9588-DD26-496B-B55A-665CB4A05E50}">
      <dgm:prSet/>
      <dgm:spPr/>
      <dgm:t>
        <a:bodyPr/>
        <a:lstStyle/>
        <a:p>
          <a:endParaRPr lang="en-GB"/>
        </a:p>
      </dgm:t>
    </dgm:pt>
    <dgm:pt modelId="{53A4BB6A-CAAA-4C67-8249-E5D8DD4C2BA0}" type="sibTrans" cxnId="{70EA9588-DD26-496B-B55A-665CB4A05E50}">
      <dgm:prSet/>
      <dgm:spPr/>
      <dgm:t>
        <a:bodyPr/>
        <a:lstStyle/>
        <a:p>
          <a:endParaRPr lang="en-GB"/>
        </a:p>
      </dgm:t>
    </dgm:pt>
    <dgm:pt modelId="{BB283FE1-E358-41E1-9C6C-2D689D6169B1}" type="pres">
      <dgm:prSet presAssocID="{1D1F07B8-0742-47CB-8A4B-8005F9FEACC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DDEB24C-EB2B-405E-A7B6-83E9E1FF1688}" type="pres">
      <dgm:prSet presAssocID="{AD76D8A1-E1AF-47B7-BB35-7D0FE1934DD0}" presName="circ1" presStyleLbl="vennNode1" presStyleIdx="0" presStyleCnt="4"/>
      <dgm:spPr/>
      <dgm:t>
        <a:bodyPr/>
        <a:lstStyle/>
        <a:p>
          <a:endParaRPr lang="en-GB"/>
        </a:p>
      </dgm:t>
    </dgm:pt>
    <dgm:pt modelId="{1EC310BF-6DD3-45A7-B744-1D04B2E7786A}" type="pres">
      <dgm:prSet presAssocID="{AD76D8A1-E1AF-47B7-BB35-7D0FE1934DD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EEB8106-8278-4DC8-8BD3-6DE57C75755A}" type="pres">
      <dgm:prSet presAssocID="{BCFC14C4-87F0-4CDF-88C6-6F0A8C3FB941}" presName="circ2" presStyleLbl="vennNode1" presStyleIdx="1" presStyleCnt="4"/>
      <dgm:spPr/>
      <dgm:t>
        <a:bodyPr/>
        <a:lstStyle/>
        <a:p>
          <a:endParaRPr lang="en-GB"/>
        </a:p>
      </dgm:t>
    </dgm:pt>
    <dgm:pt modelId="{B46B72A8-B873-4928-8B34-E3E555EEF128}" type="pres">
      <dgm:prSet presAssocID="{BCFC14C4-87F0-4CDF-88C6-6F0A8C3FB94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0AFBB16-3EFB-4CA6-9F16-0AD4E96F05C2}" type="pres">
      <dgm:prSet presAssocID="{10DA5077-AFE7-4AEA-A67F-A143D93A2DB9}" presName="circ3" presStyleLbl="vennNode1" presStyleIdx="2" presStyleCnt="4"/>
      <dgm:spPr/>
      <dgm:t>
        <a:bodyPr/>
        <a:lstStyle/>
        <a:p>
          <a:endParaRPr lang="en-GB"/>
        </a:p>
      </dgm:t>
    </dgm:pt>
    <dgm:pt modelId="{1E33E9A6-655B-4C03-AD5E-F45272D76EA7}" type="pres">
      <dgm:prSet presAssocID="{10DA5077-AFE7-4AEA-A67F-A143D93A2DB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3C6E2E3-66A3-45EF-807D-AD8D6314F8BC}" type="pres">
      <dgm:prSet presAssocID="{6EECB2AC-2602-4585-BAEC-637270A86A4E}" presName="circ4" presStyleLbl="vennNode1" presStyleIdx="3" presStyleCnt="4" custLinFactNeighborX="1638" custLinFactNeighborY="1110"/>
      <dgm:spPr/>
      <dgm:t>
        <a:bodyPr/>
        <a:lstStyle/>
        <a:p>
          <a:endParaRPr lang="en-GB"/>
        </a:p>
      </dgm:t>
    </dgm:pt>
    <dgm:pt modelId="{D426BCF5-1ECD-4E47-9DA5-F2FCFF2E0574}" type="pres">
      <dgm:prSet presAssocID="{6EECB2AC-2602-4585-BAEC-637270A86A4E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CB6F473-C97B-4CE1-AF62-903495DA4A9F}" type="presOf" srcId="{1D1F07B8-0742-47CB-8A4B-8005F9FEACCF}" destId="{BB283FE1-E358-41E1-9C6C-2D689D6169B1}" srcOrd="0" destOrd="0" presId="urn:microsoft.com/office/officeart/2005/8/layout/venn1"/>
    <dgm:cxn modelId="{66E41C95-2CEA-4312-A56B-64A29696A46F}" srcId="{1D1F07B8-0742-47CB-8A4B-8005F9FEACCF}" destId="{BCFC14C4-87F0-4CDF-88C6-6F0A8C3FB941}" srcOrd="1" destOrd="0" parTransId="{B66F1CBA-E913-482D-A1C9-FBBEBA195C79}" sibTransId="{295E3541-8331-4261-B339-D6FD89E40BF2}"/>
    <dgm:cxn modelId="{D5B7EDAD-7244-438A-8446-477A222C0335}" type="presOf" srcId="{BCFC14C4-87F0-4CDF-88C6-6F0A8C3FB941}" destId="{B46B72A8-B873-4928-8B34-E3E555EEF128}" srcOrd="1" destOrd="0" presId="urn:microsoft.com/office/officeart/2005/8/layout/venn1"/>
    <dgm:cxn modelId="{5E5563DF-3045-4420-9BF3-D5F86C85B3CB}" type="presOf" srcId="{10DA5077-AFE7-4AEA-A67F-A143D93A2DB9}" destId="{1E33E9A6-655B-4C03-AD5E-F45272D76EA7}" srcOrd="1" destOrd="0" presId="urn:microsoft.com/office/officeart/2005/8/layout/venn1"/>
    <dgm:cxn modelId="{63CCC7D6-FD87-4EBC-A6FD-49AC8325D342}" type="presOf" srcId="{6EECB2AC-2602-4585-BAEC-637270A86A4E}" destId="{63C6E2E3-66A3-45EF-807D-AD8D6314F8BC}" srcOrd="0" destOrd="0" presId="urn:microsoft.com/office/officeart/2005/8/layout/venn1"/>
    <dgm:cxn modelId="{C7DF3F4C-C08A-48F5-9E91-0CF60ED99666}" type="presOf" srcId="{AD76D8A1-E1AF-47B7-BB35-7D0FE1934DD0}" destId="{1EC310BF-6DD3-45A7-B744-1D04B2E7786A}" srcOrd="1" destOrd="0" presId="urn:microsoft.com/office/officeart/2005/8/layout/venn1"/>
    <dgm:cxn modelId="{70EA9588-DD26-496B-B55A-665CB4A05E50}" srcId="{1D1F07B8-0742-47CB-8A4B-8005F9FEACCF}" destId="{6EECB2AC-2602-4585-BAEC-637270A86A4E}" srcOrd="3" destOrd="0" parTransId="{EBC239C2-C89F-4A7E-9BAA-3FCDBEED978A}" sibTransId="{53A4BB6A-CAAA-4C67-8249-E5D8DD4C2BA0}"/>
    <dgm:cxn modelId="{A5509899-4D22-4E51-9A6E-EFE86F8F5CAE}" srcId="{1D1F07B8-0742-47CB-8A4B-8005F9FEACCF}" destId="{AD76D8A1-E1AF-47B7-BB35-7D0FE1934DD0}" srcOrd="0" destOrd="0" parTransId="{439FDD2B-7BBF-4F8B-B0A6-ECDAFD22E0CE}" sibTransId="{CF3CD809-E3FC-44C4-846D-828F7CF98766}"/>
    <dgm:cxn modelId="{502E68D3-E735-46A9-A30D-DDCDB6F0AE5F}" type="presOf" srcId="{AD76D8A1-E1AF-47B7-BB35-7D0FE1934DD0}" destId="{5DDEB24C-EB2B-405E-A7B6-83E9E1FF1688}" srcOrd="0" destOrd="0" presId="urn:microsoft.com/office/officeart/2005/8/layout/venn1"/>
    <dgm:cxn modelId="{B2CD796D-D2CC-40B5-8383-63EC13C44EF7}" srcId="{1D1F07B8-0742-47CB-8A4B-8005F9FEACCF}" destId="{10DA5077-AFE7-4AEA-A67F-A143D93A2DB9}" srcOrd="2" destOrd="0" parTransId="{FE807B10-D220-45DD-B77A-930225396A67}" sibTransId="{7CBCF2D0-7031-4DB3-AFDF-C3F42CF8F6B3}"/>
    <dgm:cxn modelId="{786CB995-9EDF-4942-A90E-83AE01AD8654}" type="presOf" srcId="{6EECB2AC-2602-4585-BAEC-637270A86A4E}" destId="{D426BCF5-1ECD-4E47-9DA5-F2FCFF2E0574}" srcOrd="1" destOrd="0" presId="urn:microsoft.com/office/officeart/2005/8/layout/venn1"/>
    <dgm:cxn modelId="{8EAE7C5A-F9DA-4CBD-B20E-B4F616A1F40E}" type="presOf" srcId="{BCFC14C4-87F0-4CDF-88C6-6F0A8C3FB941}" destId="{4EEB8106-8278-4DC8-8BD3-6DE57C75755A}" srcOrd="0" destOrd="0" presId="urn:microsoft.com/office/officeart/2005/8/layout/venn1"/>
    <dgm:cxn modelId="{1374CEED-E569-4494-B7DF-69F9413E9397}" type="presOf" srcId="{10DA5077-AFE7-4AEA-A67F-A143D93A2DB9}" destId="{50AFBB16-3EFB-4CA6-9F16-0AD4E96F05C2}" srcOrd="0" destOrd="0" presId="urn:microsoft.com/office/officeart/2005/8/layout/venn1"/>
    <dgm:cxn modelId="{1443F96F-8D25-4C3B-B65B-A0076602E38E}" type="presParOf" srcId="{BB283FE1-E358-41E1-9C6C-2D689D6169B1}" destId="{5DDEB24C-EB2B-405E-A7B6-83E9E1FF1688}" srcOrd="0" destOrd="0" presId="urn:microsoft.com/office/officeart/2005/8/layout/venn1"/>
    <dgm:cxn modelId="{8480AC7B-A049-4EB8-AC78-DC0C0A9607F7}" type="presParOf" srcId="{BB283FE1-E358-41E1-9C6C-2D689D6169B1}" destId="{1EC310BF-6DD3-45A7-B744-1D04B2E7786A}" srcOrd="1" destOrd="0" presId="urn:microsoft.com/office/officeart/2005/8/layout/venn1"/>
    <dgm:cxn modelId="{A7673F37-1F1C-4501-9F9A-02F309AE0ACB}" type="presParOf" srcId="{BB283FE1-E358-41E1-9C6C-2D689D6169B1}" destId="{4EEB8106-8278-4DC8-8BD3-6DE57C75755A}" srcOrd="2" destOrd="0" presId="urn:microsoft.com/office/officeart/2005/8/layout/venn1"/>
    <dgm:cxn modelId="{143F5B06-9C90-4B47-A426-C36BFDC441E9}" type="presParOf" srcId="{BB283FE1-E358-41E1-9C6C-2D689D6169B1}" destId="{B46B72A8-B873-4928-8B34-E3E555EEF128}" srcOrd="3" destOrd="0" presId="urn:microsoft.com/office/officeart/2005/8/layout/venn1"/>
    <dgm:cxn modelId="{757AC8ED-64DB-4912-8AD8-0D909FBF200F}" type="presParOf" srcId="{BB283FE1-E358-41E1-9C6C-2D689D6169B1}" destId="{50AFBB16-3EFB-4CA6-9F16-0AD4E96F05C2}" srcOrd="4" destOrd="0" presId="urn:microsoft.com/office/officeart/2005/8/layout/venn1"/>
    <dgm:cxn modelId="{AFA519C6-09E7-4C9D-827A-FF0A21868A8E}" type="presParOf" srcId="{BB283FE1-E358-41E1-9C6C-2D689D6169B1}" destId="{1E33E9A6-655B-4C03-AD5E-F45272D76EA7}" srcOrd="5" destOrd="0" presId="urn:microsoft.com/office/officeart/2005/8/layout/venn1"/>
    <dgm:cxn modelId="{0CF0A369-FE0B-4F11-8A07-1BF7D0F5B164}" type="presParOf" srcId="{BB283FE1-E358-41E1-9C6C-2D689D6169B1}" destId="{63C6E2E3-66A3-45EF-807D-AD8D6314F8BC}" srcOrd="6" destOrd="0" presId="urn:microsoft.com/office/officeart/2005/8/layout/venn1"/>
    <dgm:cxn modelId="{7881373D-E257-4DF8-805D-6832A1FA6847}" type="presParOf" srcId="{BB283FE1-E358-41E1-9C6C-2D689D6169B1}" destId="{D426BCF5-1ECD-4E47-9DA5-F2FCFF2E0574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DEB24C-EB2B-405E-A7B6-83E9E1FF1688}">
      <dsp:nvSpPr>
        <dsp:cNvPr id="0" name=""/>
        <dsp:cNvSpPr/>
      </dsp:nvSpPr>
      <dsp:spPr>
        <a:xfrm>
          <a:off x="933223" y="451361"/>
          <a:ext cx="2021984" cy="202198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y-GB" sz="2200" kern="1200" dirty="0" smtClean="0"/>
            <a:t>Cymuned DO</a:t>
          </a:r>
          <a:endParaRPr lang="en-GB" sz="2200" kern="1200" dirty="0"/>
        </a:p>
      </dsp:txBody>
      <dsp:txXfrm>
        <a:off x="1166529" y="723552"/>
        <a:ext cx="1555372" cy="641591"/>
      </dsp:txXfrm>
    </dsp:sp>
    <dsp:sp modelId="{4EEB8106-8278-4DC8-8BD3-6DE57C75755A}">
      <dsp:nvSpPr>
        <dsp:cNvPr id="0" name=""/>
        <dsp:cNvSpPr/>
      </dsp:nvSpPr>
      <dsp:spPr>
        <a:xfrm>
          <a:off x="1827563" y="1345701"/>
          <a:ext cx="2021984" cy="2021984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y-GB" sz="2200" kern="1200" dirty="0" smtClean="0"/>
            <a:t>Dolan </a:t>
          </a:r>
          <a:endParaRPr lang="en-GB" sz="2200" kern="1200" dirty="0"/>
        </a:p>
      </dsp:txBody>
      <dsp:txXfrm>
        <a:off x="2916323" y="1579007"/>
        <a:ext cx="777686" cy="1555372"/>
      </dsp:txXfrm>
    </dsp:sp>
    <dsp:sp modelId="{50AFBB16-3EFB-4CA6-9F16-0AD4E96F05C2}">
      <dsp:nvSpPr>
        <dsp:cNvPr id="0" name=""/>
        <dsp:cNvSpPr/>
      </dsp:nvSpPr>
      <dsp:spPr>
        <a:xfrm>
          <a:off x="933223" y="2240040"/>
          <a:ext cx="2021984" cy="2021984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y-GB" sz="2200" kern="1200" dirty="0" smtClean="0"/>
            <a:t>Llechi, Glo a Chefn Gwlad</a:t>
          </a:r>
          <a:endParaRPr lang="en-GB" sz="2200" kern="1200" dirty="0"/>
        </a:p>
      </dsp:txBody>
      <dsp:txXfrm>
        <a:off x="1166529" y="3348243"/>
        <a:ext cx="1555372" cy="641591"/>
      </dsp:txXfrm>
    </dsp:sp>
    <dsp:sp modelId="{63C6E2E3-66A3-45EF-807D-AD8D6314F8BC}">
      <dsp:nvSpPr>
        <dsp:cNvPr id="0" name=""/>
        <dsp:cNvSpPr/>
      </dsp:nvSpPr>
      <dsp:spPr>
        <a:xfrm>
          <a:off x="38884" y="1345701"/>
          <a:ext cx="2021984" cy="2021984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y-GB" sz="2200" kern="1200" dirty="0" smtClean="0"/>
            <a:t>Eraill </a:t>
          </a:r>
          <a:endParaRPr lang="en-GB" sz="2200" kern="1200" dirty="0"/>
        </a:p>
      </dsp:txBody>
      <dsp:txXfrm>
        <a:off x="194421" y="1579007"/>
        <a:ext cx="777686" cy="155537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DEB24C-EB2B-405E-A7B6-83E9E1FF1688}">
      <dsp:nvSpPr>
        <dsp:cNvPr id="0" name=""/>
        <dsp:cNvSpPr/>
      </dsp:nvSpPr>
      <dsp:spPr>
        <a:xfrm>
          <a:off x="933223" y="451361"/>
          <a:ext cx="2021984" cy="202198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y-GB" sz="1600" kern="1200" dirty="0" smtClean="0"/>
            <a:t>Cymuned / Community</a:t>
          </a:r>
          <a:endParaRPr lang="en-GB" sz="1600" kern="1200" dirty="0"/>
        </a:p>
      </dsp:txBody>
      <dsp:txXfrm>
        <a:off x="1166529" y="723552"/>
        <a:ext cx="1555372" cy="641591"/>
      </dsp:txXfrm>
    </dsp:sp>
    <dsp:sp modelId="{4EEB8106-8278-4DC8-8BD3-6DE57C75755A}">
      <dsp:nvSpPr>
        <dsp:cNvPr id="0" name=""/>
        <dsp:cNvSpPr/>
      </dsp:nvSpPr>
      <dsp:spPr>
        <a:xfrm>
          <a:off x="1827563" y="1345701"/>
          <a:ext cx="2021984" cy="2021984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y-GB" sz="1600" kern="1200" dirty="0" smtClean="0"/>
            <a:t>Amgylchedd / Environment </a:t>
          </a:r>
          <a:endParaRPr lang="en-GB" sz="1600" kern="1200" dirty="0"/>
        </a:p>
      </dsp:txBody>
      <dsp:txXfrm>
        <a:off x="2916323" y="1579007"/>
        <a:ext cx="777686" cy="1555372"/>
      </dsp:txXfrm>
    </dsp:sp>
    <dsp:sp modelId="{50AFBB16-3EFB-4CA6-9F16-0AD4E96F05C2}">
      <dsp:nvSpPr>
        <dsp:cNvPr id="0" name=""/>
        <dsp:cNvSpPr/>
      </dsp:nvSpPr>
      <dsp:spPr>
        <a:xfrm>
          <a:off x="933223" y="2240040"/>
          <a:ext cx="2021984" cy="2021984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y-GB" sz="1600" kern="1200" dirty="0" smtClean="0"/>
            <a:t>Economi</a:t>
          </a:r>
          <a:endParaRPr lang="en-GB" sz="1600" kern="1200" dirty="0"/>
        </a:p>
      </dsp:txBody>
      <dsp:txXfrm>
        <a:off x="1166529" y="3348243"/>
        <a:ext cx="1555372" cy="641591"/>
      </dsp:txXfrm>
    </dsp:sp>
    <dsp:sp modelId="{63C6E2E3-66A3-45EF-807D-AD8D6314F8BC}">
      <dsp:nvSpPr>
        <dsp:cNvPr id="0" name=""/>
        <dsp:cNvSpPr/>
      </dsp:nvSpPr>
      <dsp:spPr>
        <a:xfrm>
          <a:off x="72004" y="1368145"/>
          <a:ext cx="2021984" cy="2021984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y-GB" sz="1400" kern="1200" dirty="0" smtClean="0"/>
            <a:t>Iaith a Diwylliant / Language and Culture</a:t>
          </a:r>
          <a:endParaRPr lang="en-GB" sz="1400" kern="1200" dirty="0"/>
        </a:p>
      </dsp:txBody>
      <dsp:txXfrm>
        <a:off x="227541" y="1601451"/>
        <a:ext cx="777686" cy="15553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A96AF-55E7-4FFE-973D-99684FDDDC7A}" type="datetimeFigureOut">
              <a:rPr lang="en-GB" smtClean="0"/>
              <a:pPr/>
              <a:t>04/06/2020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776A5-B704-4CE9-A7F0-C922B390037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y-GB" dirty="0" smtClean="0"/>
              <a:t>Blaguro a</a:t>
            </a:r>
            <a:r>
              <a:rPr lang="cy-GB" baseline="0" dirty="0" smtClean="0"/>
              <a:t> thyfu – Hyb Dyffryn Gwyrdd. Ynni Ogwen wedi’n galluogi ni i gyflogi cydlynydd. Cais Loteri Wledig i ddatblygu’r hyb. </a:t>
            </a:r>
          </a:p>
          <a:p>
            <a:r>
              <a:rPr lang="cy-GB" baseline="0" dirty="0" smtClean="0"/>
              <a:t>Prosiect Egin Ogwen – criw o wirfoddolwyr yn plannu bloda gwyllt a llecynnau gwyrdd cymunedol. Ynni Ogwen newydd gal pre-accreditation ar gynllun Heuldro Ogwen. Partneriaeth Ogwen newydd gal EV trydan. </a:t>
            </a:r>
            <a:r>
              <a:rPr lang="cy-GB" baseline="0" smtClean="0"/>
              <a:t>Egin syniadau yn dwyn ffrwyth.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73119-97FD-4160-9684-449199F96EC8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7F846-65DD-4219-8DA9-45555D96AD24}" type="datetimeFigureOut">
              <a:rPr lang="en-GB" smtClean="0"/>
              <a:pPr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DC11-4BD2-45A5-B687-2B6E604D4DE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7F846-65DD-4219-8DA9-45555D96AD24}" type="datetimeFigureOut">
              <a:rPr lang="en-GB" smtClean="0"/>
              <a:pPr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DC11-4BD2-45A5-B687-2B6E604D4DE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7F846-65DD-4219-8DA9-45555D96AD24}" type="datetimeFigureOut">
              <a:rPr lang="en-GB" smtClean="0"/>
              <a:pPr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DC11-4BD2-45A5-B687-2B6E604D4DE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7F846-65DD-4219-8DA9-45555D96AD24}" type="datetimeFigureOut">
              <a:rPr lang="en-GB" smtClean="0"/>
              <a:pPr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DC11-4BD2-45A5-B687-2B6E604D4DE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7F846-65DD-4219-8DA9-45555D96AD24}" type="datetimeFigureOut">
              <a:rPr lang="en-GB" smtClean="0"/>
              <a:pPr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DC11-4BD2-45A5-B687-2B6E604D4DE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7F846-65DD-4219-8DA9-45555D96AD24}" type="datetimeFigureOut">
              <a:rPr lang="en-GB" smtClean="0"/>
              <a:pPr/>
              <a:t>04/06/2020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DC11-4BD2-45A5-B687-2B6E604D4DE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7F846-65DD-4219-8DA9-45555D96AD24}" type="datetimeFigureOut">
              <a:rPr lang="en-GB" smtClean="0"/>
              <a:pPr/>
              <a:t>04/06/2020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DC11-4BD2-45A5-B687-2B6E604D4DE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7F846-65DD-4219-8DA9-45555D96AD24}" type="datetimeFigureOut">
              <a:rPr lang="en-GB" smtClean="0"/>
              <a:pPr/>
              <a:t>04/06/2020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DC11-4BD2-45A5-B687-2B6E604D4DE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7F846-65DD-4219-8DA9-45555D96AD24}" type="datetimeFigureOut">
              <a:rPr lang="en-GB" smtClean="0"/>
              <a:pPr/>
              <a:t>04/06/2020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DC11-4BD2-45A5-B687-2B6E604D4DE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7F846-65DD-4219-8DA9-45555D96AD24}" type="datetimeFigureOut">
              <a:rPr lang="en-GB" smtClean="0"/>
              <a:pPr/>
              <a:t>04/06/2020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DC11-4BD2-45A5-B687-2B6E604D4DE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7F846-65DD-4219-8DA9-45555D96AD24}" type="datetimeFigureOut">
              <a:rPr lang="en-GB" smtClean="0"/>
              <a:pPr/>
              <a:t>04/06/2020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DC11-4BD2-45A5-B687-2B6E604D4DE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7F846-65DD-4219-8DA9-45555D96AD24}" type="datetimeFigureOut">
              <a:rPr lang="en-GB" smtClean="0"/>
              <a:pPr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EDC11-4BD2-45A5-B687-2B6E604D4DE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556792"/>
            <a:ext cx="4409268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0"/>
            <a:ext cx="4890120" cy="6913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b="1" dirty="0" smtClean="0"/>
              <a:t>COVID-19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y-GB" dirty="0" smtClean="0"/>
              <a:t>Taflenni i 3000 o gartrefi a 100 o wirfoddolwyr </a:t>
            </a:r>
            <a:r>
              <a:rPr lang="en-GB" dirty="0" smtClean="0"/>
              <a:t>/ Leaflets to 3000 households &amp; 100 volunteers </a:t>
            </a:r>
          </a:p>
          <a:p>
            <a:r>
              <a:rPr lang="cy-GB" dirty="0" smtClean="0"/>
              <a:t>Casglu prescripsiynau a negas / Collect prescriptions and groceries </a:t>
            </a:r>
          </a:p>
          <a:p>
            <a:r>
              <a:rPr lang="cy-GB" dirty="0" smtClean="0"/>
              <a:t>Helpu’r banc bwyd lleol / Help the local food banc </a:t>
            </a:r>
          </a:p>
          <a:p>
            <a:r>
              <a:rPr lang="cy-GB" dirty="0" smtClean="0"/>
              <a:t>Cronfa Gefnogi / Community Support Crowdfunder</a:t>
            </a:r>
          </a:p>
          <a:p>
            <a:r>
              <a:rPr lang="cy-GB" dirty="0" smtClean="0"/>
              <a:t>Cadwyn Ogwen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 smtClean="0"/>
              <a:t>Cadwyn Ogwen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cy-GB" dirty="0" smtClean="0"/>
              <a:t>CYD-BLETHU A CHYDWEITHIO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716016" y="1412776"/>
          <a:ext cx="3888432" cy="4713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467544" y="1412776"/>
          <a:ext cx="3888432" cy="4713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y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340768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/>
              <a:t>Eiddo</a:t>
            </a:r>
            <a:r>
              <a:rPr lang="en-GB" b="1" dirty="0" smtClean="0"/>
              <a:t> - Property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7 </a:t>
            </a:r>
            <a:r>
              <a:rPr lang="en-GB" dirty="0" err="1" smtClean="0"/>
              <a:t>Masnachol</a:t>
            </a:r>
            <a:r>
              <a:rPr lang="en-GB" dirty="0" smtClean="0"/>
              <a:t> / 7 Commercial </a:t>
            </a:r>
          </a:p>
          <a:p>
            <a:r>
              <a:rPr lang="en-GB" dirty="0" smtClean="0"/>
              <a:t>5 </a:t>
            </a:r>
            <a:r>
              <a:rPr lang="en-GB" dirty="0" err="1" smtClean="0"/>
              <a:t>fflat</a:t>
            </a:r>
            <a:r>
              <a:rPr lang="en-GB" dirty="0" smtClean="0"/>
              <a:t> / 5 flats</a:t>
            </a:r>
          </a:p>
          <a:p>
            <a:r>
              <a:rPr lang="en-GB" dirty="0" err="1" smtClean="0"/>
              <a:t>Llyfrgell</a:t>
            </a:r>
            <a:r>
              <a:rPr lang="en-GB" dirty="0" smtClean="0"/>
              <a:t> / Library</a:t>
            </a:r>
          </a:p>
          <a:p>
            <a:r>
              <a:rPr lang="en-GB" dirty="0" err="1" smtClean="0"/>
              <a:t>Canolfan</a:t>
            </a:r>
            <a:r>
              <a:rPr lang="en-GB" dirty="0" smtClean="0"/>
              <a:t> </a:t>
            </a:r>
            <a:r>
              <a:rPr lang="en-GB" dirty="0" err="1" smtClean="0"/>
              <a:t>Cefnfaes</a:t>
            </a:r>
            <a:r>
              <a:rPr lang="en-GB" dirty="0" smtClean="0"/>
              <a:t> </a:t>
            </a:r>
          </a:p>
          <a:p>
            <a:r>
              <a:rPr lang="en-GB" dirty="0" err="1" smtClean="0"/>
              <a:t>Eiddo</a:t>
            </a:r>
            <a:r>
              <a:rPr lang="en-GB" dirty="0" smtClean="0"/>
              <a:t> </a:t>
            </a:r>
            <a:r>
              <a:rPr lang="en-GB" dirty="0" err="1" smtClean="0"/>
              <a:t>Arall</a:t>
            </a:r>
            <a:r>
              <a:rPr lang="en-GB" dirty="0" smtClean="0"/>
              <a:t> / Other Assets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683568" y="4725144"/>
            <a:ext cx="788446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PERCHNOGAETH LEOL / </a:t>
            </a: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COMMUNITY OWNERSHIP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0648"/>
            <a:ext cx="1908000" cy="1375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69071"/>
            <a:ext cx="4572000" cy="488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 t="14558" r="9780"/>
          <a:stretch>
            <a:fillRect/>
          </a:stretch>
        </p:blipFill>
        <p:spPr bwMode="auto">
          <a:xfrm>
            <a:off x="4499992" y="3573016"/>
            <a:ext cx="4644008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 l="5341" t="4677" r="7982" b="6735"/>
          <a:stretch>
            <a:fillRect/>
          </a:stretch>
        </p:blipFill>
        <p:spPr bwMode="auto">
          <a:xfrm>
            <a:off x="4463480" y="0"/>
            <a:ext cx="4680520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y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04664"/>
            <a:ext cx="4322762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612352" y="1953120"/>
            <a:ext cx="5517232" cy="429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Blwch Testun 5"/>
          <p:cNvSpPr txBox="1"/>
          <p:nvPr/>
        </p:nvSpPr>
        <p:spPr>
          <a:xfrm>
            <a:off x="251520" y="5805264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4000" b="1" dirty="0" smtClean="0">
                <a:solidFill>
                  <a:schemeClr val="bg1"/>
                </a:solidFill>
              </a:rPr>
              <a:t>11/7/2016</a:t>
            </a:r>
            <a:endParaRPr lang="cy-GB" sz="4000" b="1" dirty="0">
              <a:solidFill>
                <a:schemeClr val="bg1"/>
              </a:solidFill>
            </a:endParaRPr>
          </a:p>
        </p:txBody>
      </p:sp>
      <p:sp>
        <p:nvSpPr>
          <p:cNvPr id="7" name="Petryal 6"/>
          <p:cNvSpPr/>
          <p:nvPr/>
        </p:nvSpPr>
        <p:spPr>
          <a:xfrm>
            <a:off x="4211960" y="1340768"/>
            <a:ext cx="4932040" cy="68326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endParaRPr lang="cy-GB" sz="9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cy-GB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cy-GB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£459,600</a:t>
            </a:r>
          </a:p>
          <a:p>
            <a:pPr algn="ctr"/>
            <a:endParaRPr lang="cy-GB" sz="9600" b="1" cap="none" spc="1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cy-GB" sz="96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y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04664"/>
            <a:ext cx="4322762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Blwch Testun 5"/>
          <p:cNvSpPr txBox="1"/>
          <p:nvPr/>
        </p:nvSpPr>
        <p:spPr>
          <a:xfrm>
            <a:off x="2339752" y="5877272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4000" b="1" dirty="0" smtClean="0">
                <a:solidFill>
                  <a:schemeClr val="bg1"/>
                </a:solidFill>
              </a:rPr>
              <a:t>11/7/2016</a:t>
            </a:r>
            <a:endParaRPr lang="cy-GB" sz="40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2880000" cy="1915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 t="27902" r="-2041"/>
          <a:stretch>
            <a:fillRect/>
          </a:stretch>
        </p:blipFill>
        <p:spPr bwMode="auto">
          <a:xfrm>
            <a:off x="5543600" y="1556792"/>
            <a:ext cx="3600400" cy="190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Siart 6"/>
          <p:cNvGraphicFramePr/>
          <p:nvPr/>
        </p:nvGraphicFramePr>
        <p:xfrm>
          <a:off x="1835696" y="3356992"/>
          <a:ext cx="5004047" cy="3501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Blwch Testun 9"/>
          <p:cNvSpPr txBox="1"/>
          <p:nvPr/>
        </p:nvSpPr>
        <p:spPr>
          <a:xfrm>
            <a:off x="3203848" y="2132856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800" dirty="0" smtClean="0"/>
              <a:t>85% Gwynedd </a:t>
            </a:r>
            <a:endParaRPr lang="cy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l="3740" t="4000"/>
          <a:stretch>
            <a:fillRect/>
          </a:stretch>
        </p:blipFill>
        <p:spPr bwMode="auto">
          <a:xfrm>
            <a:off x="0" y="260648"/>
            <a:ext cx="462048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l="52182" t="15558" r="8834" b="35879"/>
          <a:stretch>
            <a:fillRect/>
          </a:stretch>
        </p:blipFill>
        <p:spPr bwMode="auto">
          <a:xfrm>
            <a:off x="4679504" y="0"/>
            <a:ext cx="4495081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coastalcottageobx.com/wp-content/uploads/2017/05/Energy-One-Sola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4149080"/>
            <a:ext cx="3840000" cy="2160000"/>
          </a:xfrm>
          <a:prstGeom prst="rect">
            <a:avLst/>
          </a:prstGeom>
          <a:noFill/>
        </p:spPr>
      </p:pic>
      <p:pic>
        <p:nvPicPr>
          <p:cNvPr id="2052" name="Picture 4" descr="http://www.bristol.ac.uk/biology/media/pollinators/q3/P1040209_op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4149079"/>
            <a:ext cx="3203847" cy="2160241"/>
          </a:xfrm>
          <a:prstGeom prst="rect">
            <a:avLst/>
          </a:prstGeom>
          <a:noFill/>
        </p:spPr>
      </p:pic>
      <p:pic>
        <p:nvPicPr>
          <p:cNvPr id="6146" name="Picture 2" descr="Carwen y Car Trydan Cymunedo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64000" y="4149080"/>
            <a:ext cx="2880000" cy="21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ant Ffrancon Valley in Snowdonia National Park - Photographic Pr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7620000" cy="5086350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y-GB" dirty="0" smtClean="0"/>
              <a:t>Twristiaeth Gynaladwy </a:t>
            </a:r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y-GB" dirty="0" smtClean="0">
                <a:solidFill>
                  <a:schemeClr val="accent4"/>
                </a:solidFill>
              </a:rPr>
              <a:t>Cyflogaeth leol – Local Employment</a:t>
            </a:r>
            <a:endParaRPr lang="cy-GB" dirty="0">
              <a:solidFill>
                <a:schemeClr val="accent4"/>
              </a:solidFill>
            </a:endParaRPr>
          </a:p>
        </p:txBody>
      </p:sp>
      <p:pic>
        <p:nvPicPr>
          <p:cNvPr id="4" name="Picture 4" descr="Llun Partneriaeth Ogwen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2976331" cy="2232248"/>
          </a:xfrm>
          <a:prstGeom prst="rect">
            <a:avLst/>
          </a:prstGeom>
          <a:noFill/>
        </p:spPr>
      </p:pic>
      <p:pic>
        <p:nvPicPr>
          <p:cNvPr id="13314" name="Picture 2" descr="https://scontent-lht6-1.xx.fbcdn.net/v/t1.0-9/p720x720/87055585_2480786412133125_6027602333506994176_o.jpg?_nc_cat=106&amp;_nc_sid=8024bb&amp;_nc_oc=AQlUHRVI_tQALfAapa1AbSeORJZaFDJ_Hm7zAGmhCto93Dn8lPy8Az7wov1LkMZvmBR0MjrYnA_JNW8cSGO8ZVb7&amp;_nc_ht=scontent-lht6-1.xx&amp;_nc_tp=6&amp;oh=48e2347663ca036ef2f1e73bdf2a35d5&amp;oe=5EF552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1906" y="1340768"/>
            <a:ext cx="5184575" cy="3888432"/>
          </a:xfrm>
          <a:prstGeom prst="rect">
            <a:avLst/>
          </a:prstGeom>
          <a:noFill/>
        </p:spPr>
      </p:pic>
      <p:pic>
        <p:nvPicPr>
          <p:cNvPr id="13316" name="Picture 4" descr="Llun Partneriaeth Ogwen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933056"/>
            <a:ext cx="3291337" cy="2146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180</Words>
  <Application>Microsoft Office PowerPoint</Application>
  <PresentationFormat>On-screen Show (4:3)</PresentationFormat>
  <Paragraphs>35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Eiddo - Property</vt:lpstr>
      <vt:lpstr>Slide 4</vt:lpstr>
      <vt:lpstr>Slide 5</vt:lpstr>
      <vt:lpstr>Slide 6</vt:lpstr>
      <vt:lpstr>Slide 7</vt:lpstr>
      <vt:lpstr>Twristiaeth Gynaladwy </vt:lpstr>
      <vt:lpstr>Cyflogaeth leol – Local Employment</vt:lpstr>
      <vt:lpstr>Slide 10</vt:lpstr>
      <vt:lpstr>COVID-19</vt:lpstr>
      <vt:lpstr>Cadwyn Ogwen</vt:lpstr>
      <vt:lpstr>CYD-BLETHU A CHYDWEITHIO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1</cp:revision>
  <dcterms:created xsi:type="dcterms:W3CDTF">2020-06-03T16:20:34Z</dcterms:created>
  <dcterms:modified xsi:type="dcterms:W3CDTF">2020-06-04T08:40:08Z</dcterms:modified>
</cp:coreProperties>
</file>